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2"/>
  </p:sldMasterIdLst>
  <p:notesMasterIdLst>
    <p:notesMasterId r:id="rId20"/>
  </p:notesMasterIdLst>
  <p:sldIdLst>
    <p:sldId id="256" r:id="rId3"/>
    <p:sldId id="258" r:id="rId4"/>
    <p:sldId id="259" r:id="rId5"/>
    <p:sldId id="261" r:id="rId6"/>
    <p:sldId id="262" r:id="rId7"/>
    <p:sldId id="264" r:id="rId8"/>
    <p:sldId id="260" r:id="rId9"/>
    <p:sldId id="273" r:id="rId10"/>
    <p:sldId id="263" r:id="rId11"/>
    <p:sldId id="265" r:id="rId12"/>
    <p:sldId id="267" r:id="rId13"/>
    <p:sldId id="266" r:id="rId14"/>
    <p:sldId id="269" r:id="rId15"/>
    <p:sldId id="274" r:id="rId16"/>
    <p:sldId id="270" r:id="rId17"/>
    <p:sldId id="271" r:id="rId18"/>
    <p:sldId id="272" r:id="rId19"/>
  </p:sldIdLst>
  <p:sldSz cx="9906000" cy="6858000" type="A4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43" autoAdjust="0"/>
  </p:normalViewPr>
  <p:slideViewPr>
    <p:cSldViewPr>
      <p:cViewPr varScale="1">
        <p:scale>
          <a:sx n="116" d="100"/>
          <a:sy n="116" d="100"/>
        </p:scale>
        <p:origin x="12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696913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946B6DA-1840-4959-BD74-3F0954BEDD0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18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04684-A9B8-432E-A759-D70D9195E478}" type="slidenum">
              <a:rPr lang="en-US"/>
              <a:pPr/>
              <a:t>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969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685800"/>
            <a:ext cx="84201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nl-NL" noProof="0"/>
              <a:t>Klik om stijl te bewerken</a:t>
            </a:r>
            <a:endParaRPr lang="en-US" noProof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270250"/>
            <a:ext cx="69342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nl-NL" noProof="0"/>
              <a:t>Klikken om de ondertitelstijl van het model te bewerken</a:t>
            </a:r>
            <a:endParaRPr lang="en-US" noProof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66F37DF-2E9A-4509-9367-4E3E43B33BEE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47650" y="2889250"/>
            <a:ext cx="3109913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357563" y="2889250"/>
            <a:ext cx="3108325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6465888" y="2889250"/>
            <a:ext cx="3109912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4F22E-FEBA-4C25-9C69-63E26C6D4C2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8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7813"/>
            <a:ext cx="2228850" cy="5853112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7813"/>
            <a:ext cx="6534150" cy="5853112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D2954-A589-4D9E-AE84-7E129BD6FA2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39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7813"/>
            <a:ext cx="8915400" cy="113982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307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91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941763"/>
            <a:ext cx="4381500" cy="218916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5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fld id="{1B78CF86-AEBD-488B-AB49-A86E3F1C0A1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69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7813"/>
            <a:ext cx="8915400" cy="113982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307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1600200"/>
            <a:ext cx="4381500" cy="4530725"/>
          </a:xfrm>
        </p:spPr>
        <p:txBody>
          <a:bodyPr/>
          <a:lstStyle/>
          <a:p>
            <a:r>
              <a:rPr lang="nl-NL"/>
              <a:t>Klik op het pictogram als u een onlineafbeelding wilt toevoegen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fld id="{D914BC8E-B0A6-4F3A-9BC5-0CD1F62429A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0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3E50B-7C53-46BB-B4E2-F1EF682D599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4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51688-0335-44D6-9D66-6092B5DA6C9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8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00DC8-16B0-4F18-9CBD-FA1B4384B04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6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568AD-2C6F-4809-B2D9-BF56AFE94B7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1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67E8A-83BD-456C-A500-5765A9189B9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2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72A61-F7F9-4543-B668-F6DAC5BE641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4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3F416-B70F-4A59-BBAA-63127CA7D2A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2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49641-EE88-4C40-8E5C-D612F251C0B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9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7813"/>
            <a:ext cx="89154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het opmaakprofiel te bewerken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opmaakprofielen van de modeltekst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8400"/>
            <a:ext cx="231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43EEB341-F091-482F-89C4-78C45CF9FB83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4765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nl-NL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95300" y="1447800"/>
            <a:ext cx="87503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4765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nl-NL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4765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nl-NL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Ondervoeding op de kaart</a:t>
            </a:r>
            <a:br>
              <a:rPr lang="nl-NL" dirty="0"/>
            </a:br>
            <a:endParaRPr lang="nl-NL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Een project van het </a:t>
            </a:r>
          </a:p>
          <a:p>
            <a:r>
              <a:rPr lang="nl-NL" dirty="0"/>
              <a:t>Regionaal Overleg Diëtisten </a:t>
            </a:r>
          </a:p>
          <a:p>
            <a:r>
              <a:rPr lang="nl-NL" dirty="0"/>
              <a:t>Midden Holland 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22E4CD1-E52A-46B0-B1C8-8A381F106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Uitkomsten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2D9212B-5B59-45F5-A38C-0DAB80E63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Ouderen:</a:t>
            </a:r>
          </a:p>
          <a:p>
            <a:pPr lvl="1"/>
            <a:r>
              <a:rPr lang="nl-NL" sz="2200" dirty="0"/>
              <a:t>Onvoldoende herkend, onvoldoende kennis</a:t>
            </a:r>
            <a:br>
              <a:rPr lang="nl-NL" sz="2200" dirty="0"/>
            </a:br>
            <a:r>
              <a:rPr lang="nl-NL" sz="2200" dirty="0"/>
              <a:t> (ondergewicht,  screening, behandeling en doorverwijzing)</a:t>
            </a:r>
          </a:p>
          <a:p>
            <a:pPr lvl="1"/>
            <a:r>
              <a:rPr lang="nl-NL" sz="2200" dirty="0"/>
              <a:t>Verdeeldheid onder respondenten wegens gedeelde verantwoordelijkheid</a:t>
            </a:r>
          </a:p>
          <a:p>
            <a:pPr lvl="1"/>
            <a:r>
              <a:rPr lang="nl-NL" sz="2200" dirty="0"/>
              <a:t>Gebrek aan aandacht en prioriteit </a:t>
            </a:r>
            <a:br>
              <a:rPr lang="nl-NL" sz="2200" dirty="0"/>
            </a:br>
            <a:r>
              <a:rPr lang="nl-NL" sz="2200" dirty="0"/>
              <a:t>voor ondervoeding</a:t>
            </a:r>
          </a:p>
          <a:p>
            <a:pPr lvl="1"/>
            <a:r>
              <a:rPr lang="nl-NL" sz="2200" dirty="0"/>
              <a:t>Knelpunten bij patiënten</a:t>
            </a:r>
            <a:br>
              <a:rPr lang="nl-NL" sz="2200" dirty="0"/>
            </a:br>
            <a:r>
              <a:rPr lang="nl-NL" sz="2200" dirty="0"/>
              <a:t>t.a.v. motivatie, ontkenning, </a:t>
            </a:r>
            <a:br>
              <a:rPr lang="nl-NL" sz="2200" dirty="0"/>
            </a:br>
            <a:r>
              <a:rPr lang="nl-NL" sz="2200" dirty="0"/>
              <a:t>weigering, dementie etc. </a:t>
            </a:r>
          </a:p>
          <a:p>
            <a:pPr lvl="1"/>
            <a:r>
              <a:rPr lang="nl-NL" sz="2200" dirty="0"/>
              <a:t>Gebrek aan communicatie en</a:t>
            </a:r>
            <a:br>
              <a:rPr lang="nl-NL" sz="2200" dirty="0"/>
            </a:br>
            <a:r>
              <a:rPr lang="nl-NL" sz="2200" dirty="0"/>
              <a:t>overleg ervaren in</a:t>
            </a:r>
            <a:br>
              <a:rPr lang="nl-NL" sz="2200" dirty="0"/>
            </a:br>
            <a:r>
              <a:rPr lang="nl-NL" sz="2200" dirty="0"/>
              <a:t>multidisciplinaire samenwerking 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C4E9F1BD-2EC6-45D2-A1E9-35DE6E755D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44" r="5114"/>
          <a:stretch/>
        </p:blipFill>
        <p:spPr>
          <a:xfrm>
            <a:off x="5817096" y="3477403"/>
            <a:ext cx="3812180" cy="311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3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C43C40E-F5FE-4214-A449-B16A5AD7D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Vervolgstappen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5A6C7EC-BA5F-49FD-9BCB-28DB1BCE3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Samenwerking met REOS</a:t>
            </a:r>
          </a:p>
          <a:p>
            <a:r>
              <a:rPr lang="nl-NL" dirty="0"/>
              <a:t>Projectaanvraag VGZ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89816F8C-A5AC-49D6-AE9E-5E712D8F2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32" y="3698073"/>
            <a:ext cx="8547736" cy="158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4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22154C0-6811-4158-8178-B7873B98D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Vervolgstappen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142A8460-0C6D-4B6D-A138-1ED823468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Organiseren ronde tafel gesprekken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AC2899F9-E454-4B45-8A29-CC3E5B9A1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2492896"/>
            <a:ext cx="780097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4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79F6E88-AB06-4640-AEC6-44E664302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>Twee Tafels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CCD5CA6E-A5F4-4EC7-B7F6-129FC2B2B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Jeugd:</a:t>
            </a:r>
          </a:p>
          <a:p>
            <a:pPr lvl="1"/>
            <a:r>
              <a:rPr lang="nl-NL" dirty="0"/>
              <a:t>Kinderartsen, jeugdartsen, jeugdverpleegkundigen, JOGG regisseur, (kinder-) diëtisten</a:t>
            </a:r>
            <a:br>
              <a:rPr lang="nl-NL" dirty="0"/>
            </a:br>
            <a:endParaRPr lang="nl-NL" dirty="0"/>
          </a:p>
          <a:p>
            <a:pPr lvl="1"/>
            <a:r>
              <a:rPr lang="nl-NL" dirty="0"/>
              <a:t>Uitkomst:</a:t>
            </a:r>
          </a:p>
          <a:p>
            <a:pPr lvl="2"/>
            <a:r>
              <a:rPr lang="nl-NL" dirty="0"/>
              <a:t>Elkaar beter leren kennen</a:t>
            </a:r>
          </a:p>
          <a:p>
            <a:pPr lvl="2"/>
            <a:r>
              <a:rPr lang="nl-NL" dirty="0"/>
              <a:t>Beter afstemmen werkwijze ( wanneer verwijzen, screening)</a:t>
            </a:r>
          </a:p>
          <a:p>
            <a:pPr lvl="2"/>
            <a:r>
              <a:rPr lang="nl-NL" dirty="0"/>
              <a:t>Meer kennis nodig omtrent ondervoeding bij jeugd, screening, begeleiding</a:t>
            </a:r>
          </a:p>
          <a:p>
            <a:pPr lvl="1"/>
            <a:r>
              <a:rPr lang="nl-NL" dirty="0"/>
              <a:t>Plan:</a:t>
            </a:r>
          </a:p>
          <a:p>
            <a:pPr lvl="2"/>
            <a:r>
              <a:rPr lang="nl-NL" dirty="0"/>
              <a:t>Starten met MDO ( 1</a:t>
            </a:r>
            <a:r>
              <a:rPr lang="nl-NL" baseline="30000" dirty="0"/>
              <a:t>e</a:t>
            </a:r>
            <a:r>
              <a:rPr lang="nl-NL" dirty="0"/>
              <a:t> en 2</a:t>
            </a:r>
            <a:r>
              <a:rPr lang="nl-NL" baseline="30000" dirty="0"/>
              <a:t>e</a:t>
            </a:r>
            <a:r>
              <a:rPr lang="nl-NL" dirty="0"/>
              <a:t> lijn)</a:t>
            </a:r>
          </a:p>
          <a:p>
            <a:pPr lvl="2"/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lvl="1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45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79F6E88-AB06-4640-AEC6-44E664302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>Wanneer is het nu ondervoeding?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xmlns="" id="{72956E4B-521C-4540-9A8E-7F26A7893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Afbeelding 1" descr="Afbeeldingsresultaat voor wasting en stunting kind ondevoeding">
            <a:extLst>
              <a:ext uri="{FF2B5EF4-FFF2-40B4-BE49-F238E27FC236}">
                <a16:creationId xmlns:a16="http://schemas.microsoft.com/office/drawing/2014/main" xmlns="" id="{C2805FDC-C474-46F9-815A-0B4834033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8" y="1657969"/>
            <a:ext cx="5889079" cy="441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91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5D52661-C912-4F8B-BA16-F30E90E82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Twee tafels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A7D3080-7FE9-4062-9E33-507BEFDB0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Ouderen:</a:t>
            </a:r>
          </a:p>
          <a:p>
            <a:pPr lvl="1"/>
            <a:r>
              <a:rPr lang="nl-NL" dirty="0"/>
              <a:t>Specialist ouderenzorg, specialistisch verpleegkundige ouderenzorg, POH, fysiotherapeut, oefentherapeut Cesar, apotheker, sociaal makelaar, </a:t>
            </a:r>
            <a:r>
              <a:rPr lang="nl-NL" dirty="0" err="1"/>
              <a:t>Tendem</a:t>
            </a:r>
            <a:r>
              <a:rPr lang="nl-NL" dirty="0"/>
              <a:t>, verpleegkundige </a:t>
            </a:r>
            <a:r>
              <a:rPr lang="nl-NL" dirty="0" err="1"/>
              <a:t>Plicare</a:t>
            </a:r>
            <a:r>
              <a:rPr lang="nl-NL" dirty="0"/>
              <a:t> (1</a:t>
            </a:r>
            <a:r>
              <a:rPr lang="nl-NL" baseline="30000" dirty="0"/>
              <a:t>e</a:t>
            </a:r>
            <a:r>
              <a:rPr lang="nl-NL" dirty="0"/>
              <a:t> segment), diëtisten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Uitkomst:</a:t>
            </a:r>
          </a:p>
          <a:p>
            <a:pPr lvl="2"/>
            <a:r>
              <a:rPr lang="nl-NL" dirty="0"/>
              <a:t>Meer kennis nodig over ondervoeding en screening</a:t>
            </a:r>
          </a:p>
          <a:p>
            <a:pPr lvl="2"/>
            <a:r>
              <a:rPr lang="nl-NL" dirty="0"/>
              <a:t>Naast professionals ook mantelzorgers betrekken</a:t>
            </a:r>
          </a:p>
          <a:p>
            <a:pPr lvl="2"/>
            <a:r>
              <a:rPr lang="nl-NL" dirty="0"/>
              <a:t>Belangrijke groep: ouderen na ontslag uit het ziekenhuis</a:t>
            </a:r>
          </a:p>
          <a:p>
            <a:pPr lvl="1"/>
            <a:r>
              <a:rPr lang="nl-NL" dirty="0"/>
              <a:t>Plan:</a:t>
            </a:r>
          </a:p>
          <a:p>
            <a:pPr lvl="2"/>
            <a:r>
              <a:rPr lang="nl-NL" dirty="0"/>
              <a:t>Starten met platform</a:t>
            </a:r>
            <a:br>
              <a:rPr lang="nl-NL" dirty="0"/>
            </a:br>
            <a:endParaRPr lang="nl-NL" dirty="0"/>
          </a:p>
          <a:p>
            <a:pPr lvl="2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881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64CCADD-FAD9-49C1-9919-E7E861D36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Stand van zaken nu: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FA44A6A-45E7-426C-9C50-12D0FB5A9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Jeugd:</a:t>
            </a:r>
          </a:p>
          <a:p>
            <a:pPr lvl="1"/>
            <a:r>
              <a:rPr lang="nl-NL" dirty="0"/>
              <a:t>Inmiddels landelijke richtlijn ondervoeding jeugd</a:t>
            </a:r>
          </a:p>
          <a:p>
            <a:pPr lvl="1"/>
            <a:r>
              <a:rPr lang="nl-NL" dirty="0"/>
              <a:t>Verder overleg geweest over samenwerking, ook in kader van overgewicht bij kinderen</a:t>
            </a:r>
          </a:p>
          <a:p>
            <a:pPr lvl="1"/>
            <a:r>
              <a:rPr lang="nl-NL" dirty="0" err="1"/>
              <a:t>I.s.m</a:t>
            </a:r>
            <a:r>
              <a:rPr lang="nl-NL" dirty="0"/>
              <a:t> kinderarts, jeugdverpleegkundigen, diëtist worden vervolgstappen besproken</a:t>
            </a:r>
          </a:p>
          <a:p>
            <a:pPr lvl="1"/>
            <a:endParaRPr lang="nl-NL" dirty="0"/>
          </a:p>
          <a:p>
            <a:r>
              <a:rPr lang="nl-NL" dirty="0"/>
              <a:t>Ouderen:</a:t>
            </a:r>
          </a:p>
          <a:p>
            <a:pPr lvl="1"/>
            <a:r>
              <a:rPr lang="nl-NL" dirty="0"/>
              <a:t>plan voor multidisciplinaire samenwerking in de wijk Korte Akkeren inzake de screening</a:t>
            </a:r>
          </a:p>
          <a:p>
            <a:pPr lvl="1"/>
            <a:r>
              <a:rPr lang="nl-NL" dirty="0"/>
              <a:t>Plannen voor scholing, multidisciplinair overleg</a:t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902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DDF00E70-AE40-47A7-B862-20352209C5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Bedankt voor de aandacht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xmlns="" id="{68F2AFB6-5E34-4859-B5CB-B6346A845D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Nog vragen?</a:t>
            </a:r>
          </a:p>
        </p:txBody>
      </p:sp>
    </p:spTree>
    <p:extLst>
      <p:ext uri="{BB962C8B-B14F-4D97-AF65-F5344CB8AC3E}">
        <p14:creationId xmlns:p14="http://schemas.microsoft.com/office/powerpoint/2010/main" val="4200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ROD MH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Opgericht in 2012</a:t>
            </a:r>
          </a:p>
          <a:p>
            <a:r>
              <a:rPr lang="nl-NL" dirty="0"/>
              <a:t>Diëtisten werkzaam in de eerste lijn</a:t>
            </a:r>
          </a:p>
          <a:p>
            <a:r>
              <a:rPr lang="nl-NL" dirty="0"/>
              <a:t>Ondersteuning REOS </a:t>
            </a:r>
          </a:p>
          <a:p>
            <a:r>
              <a:rPr lang="nl-NL" dirty="0"/>
              <a:t>9-14 praktijken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2FAD719E-7A36-4E72-8F36-587E779C568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217862"/>
            <a:ext cx="57531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Goede gesprekspartner ( naar buiten toe)</a:t>
            </a:r>
          </a:p>
          <a:p>
            <a:endParaRPr lang="nl-NL" dirty="0"/>
          </a:p>
          <a:p>
            <a:r>
              <a:rPr lang="nl-NL" dirty="0"/>
              <a:t>Gezamenlijk op één lijn ( met elkaar en naar buiten toe)</a:t>
            </a:r>
          </a:p>
          <a:p>
            <a:endParaRPr lang="nl-NL" dirty="0"/>
          </a:p>
          <a:p>
            <a:r>
              <a:rPr lang="nl-NL" dirty="0"/>
              <a:t>Goede eenduidige PR </a:t>
            </a:r>
          </a:p>
          <a:p>
            <a:endParaRPr lang="nl-NL" dirty="0"/>
          </a:p>
          <a:p>
            <a:r>
              <a:rPr lang="nl-NL" dirty="0"/>
              <a:t>Inhoudelijk krachtig/ kwaliteit</a:t>
            </a:r>
          </a:p>
          <a:p>
            <a:endParaRPr lang="nl-NL" dirty="0"/>
          </a:p>
          <a:p>
            <a:r>
              <a:rPr lang="nl-NL" dirty="0"/>
              <a:t>Delen van informatie </a:t>
            </a:r>
          </a:p>
          <a:p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E431DBEA-99A7-4D8A-9682-8672B8B1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192" y="3956294"/>
            <a:ext cx="2401653" cy="217463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5027D87-DED6-437B-876C-ACC7FDB1D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Januari 2017: gezamenlijk project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1ED5829-4FE6-4E4A-9E51-25F1B6A78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Afstudeeropdracht 3 studenten Opleiding Voeding en Diëtetiek</a:t>
            </a:r>
          </a:p>
          <a:p>
            <a:endParaRPr lang="nl-NL" dirty="0"/>
          </a:p>
          <a:p>
            <a:r>
              <a:rPr lang="nl-NL" dirty="0"/>
              <a:t>Ondervoeding in de eerste lijn</a:t>
            </a:r>
          </a:p>
          <a:p>
            <a:pPr lvl="1"/>
            <a:r>
              <a:rPr lang="nl-NL" dirty="0"/>
              <a:t>Jeugd</a:t>
            </a:r>
          </a:p>
          <a:p>
            <a:pPr lvl="1"/>
            <a:r>
              <a:rPr lang="nl-NL" dirty="0"/>
              <a:t>Ouderen </a:t>
            </a:r>
          </a:p>
          <a:p>
            <a:pPr lvl="1"/>
            <a:r>
              <a:rPr lang="nl-NL" dirty="0"/>
              <a:t>Revalidatie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6FBE6DD1-8547-46AB-A4A3-802B74CDD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168" y="2708920"/>
            <a:ext cx="3121521" cy="312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BD41CA9-A51B-4ED5-B006-9423B5DFD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8" y="157162"/>
            <a:ext cx="9414351" cy="1139825"/>
          </a:xfrm>
        </p:spPr>
        <p:txBody>
          <a:bodyPr/>
          <a:lstStyle/>
          <a:p>
            <a:r>
              <a:rPr lang="nl-NL" dirty="0"/>
              <a:t>Aanleiding en centrale onderzoeksvraag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72B39EC-AE49-4113-989E-88EE3DE0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/>
              <a:t>De prevalentie van ondervoeding in de eerste lijn is blijkbaar hoog, waarom is dit niet direct terug te zien in het aantal doorverwijzingen van het RODMH? </a:t>
            </a:r>
          </a:p>
          <a:p>
            <a:endParaRPr lang="nl-NL" sz="20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000" dirty="0">
                <a:solidFill>
                  <a:prstClr val="black"/>
                </a:solidFill>
              </a:rPr>
              <a:t>Is er in de regio Gouda sprake van dezelfde belemmerende factoren als voorgaande onderzoeken beschrijven</a:t>
            </a:r>
            <a:r>
              <a:rPr lang="nl-NL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?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000" i="1" dirty="0">
                <a:solidFill>
                  <a:srgbClr val="1F497D"/>
                </a:solidFill>
              </a:rPr>
              <a:t>Wat zijn de belemmerende en bevorderende factoren van multidisciplinair samenwerken in het proces van screenen en doorverwijzen van ondervoede patiënten</a:t>
            </a:r>
            <a:endParaRPr lang="nl-NL" sz="20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22635B17-45F1-45D3-880B-4C53C2658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168" y="4503245"/>
            <a:ext cx="1872208" cy="19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6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8BC0770-0A73-454F-A8EB-E12A83610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Methode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93697EA2-185C-416D-89DE-EA490AE97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Interviews bij professionals</a:t>
            </a:r>
          </a:p>
          <a:p>
            <a:pPr lvl="1"/>
            <a:r>
              <a:rPr lang="nl-NL" dirty="0"/>
              <a:t>Jeugd: </a:t>
            </a:r>
          </a:p>
          <a:p>
            <a:pPr lvl="2"/>
            <a:r>
              <a:rPr lang="nl-NL" dirty="0"/>
              <a:t>Jeugdartsen, jeugdverpleegkundigen, huisartsen, kinderartsen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Ouderen:</a:t>
            </a:r>
          </a:p>
          <a:p>
            <a:pPr lvl="2"/>
            <a:r>
              <a:rPr lang="nl-NL" dirty="0"/>
              <a:t>Huisartsen, POH, thuiszorgverpleegkundigen</a:t>
            </a:r>
          </a:p>
          <a:p>
            <a:pPr lvl="2"/>
            <a:endParaRPr lang="nl-NL" dirty="0"/>
          </a:p>
          <a:p>
            <a:pPr lvl="1"/>
            <a:r>
              <a:rPr lang="nl-NL" dirty="0"/>
              <a:t>Revalidatie:</a:t>
            </a:r>
          </a:p>
          <a:p>
            <a:pPr lvl="2"/>
            <a:r>
              <a:rPr lang="nl-NL" dirty="0"/>
              <a:t>Revalidatiecoaches en diëtisten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534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017C1DE-6E53-41A6-8356-5A379DC18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Uitkomsten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B937D82A-6819-4B88-9F47-DABC201212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4"/>
          <a:stretch/>
        </p:blipFill>
        <p:spPr>
          <a:xfrm>
            <a:off x="495300" y="1417638"/>
            <a:ext cx="6013103" cy="448297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A6D5144F-96E5-4CEA-8DAC-961B7396F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640" y="2060848"/>
            <a:ext cx="6799486" cy="406976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F52B029D-9053-47C0-8C3A-72D620144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714" y="3040690"/>
            <a:ext cx="6546752" cy="37665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BA44A57-D08F-405D-93AD-EAEC258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Uitkomsten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9B3456FA-46BB-444F-AAD9-99603FC60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Jeugd:</a:t>
            </a:r>
          </a:p>
          <a:p>
            <a:pPr lvl="1"/>
            <a:r>
              <a:rPr lang="nl-NL" dirty="0"/>
              <a:t>Geen richtlijn voor constateren ondervoeding</a:t>
            </a:r>
          </a:p>
          <a:p>
            <a:pPr lvl="1"/>
            <a:r>
              <a:rPr lang="nl-NL" dirty="0"/>
              <a:t>Geen screeningsinstrument</a:t>
            </a:r>
          </a:p>
          <a:p>
            <a:pPr lvl="1"/>
            <a:r>
              <a:rPr lang="nl-NL" dirty="0"/>
              <a:t>Onbekendheid met elkaar en elkaars werkwijze</a:t>
            </a:r>
          </a:p>
          <a:p>
            <a:pPr lvl="1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019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BA44A57-D08F-405D-93AD-EAEC258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Uitkomsten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9B3456FA-46BB-444F-AAD9-99603FC60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nl-NL" dirty="0"/>
          </a:p>
          <a:p>
            <a:r>
              <a:rPr lang="nl-NL" dirty="0"/>
              <a:t>Revalidatie:</a:t>
            </a:r>
          </a:p>
          <a:p>
            <a:pPr lvl="1"/>
            <a:r>
              <a:rPr lang="nl-NL" dirty="0"/>
              <a:t>Zeer gemotiveerd om te screenen</a:t>
            </a:r>
          </a:p>
          <a:p>
            <a:pPr lvl="1"/>
            <a:r>
              <a:rPr lang="nl-NL" dirty="0"/>
              <a:t>Methode/procedures</a:t>
            </a:r>
          </a:p>
          <a:p>
            <a:pPr lvl="1"/>
            <a:r>
              <a:rPr lang="nl-NL" dirty="0"/>
              <a:t>Materiaal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EF352366-BC06-4B9D-8D0C-A20D97461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943" y="4154314"/>
            <a:ext cx="3168352" cy="215917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1BD3836E-AF10-4C2E-99D1-5575AF464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05" y="4562817"/>
            <a:ext cx="5205338" cy="15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7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tion_level">
  <a:themeElements>
    <a:clrScheme name="presentation_level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presentation_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62D7EC9-CDFC-41C0-AE4C-0BACA68274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(Niveauthema)</Template>
  <TotalTime>166</TotalTime>
  <Words>351</Words>
  <Application>Microsoft Office PowerPoint</Application>
  <PresentationFormat>A4 (210 x 297 mm)</PresentationFormat>
  <Paragraphs>112</Paragraphs>
  <Slides>17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Trebuchet MS</vt:lpstr>
      <vt:lpstr>Wingdings</vt:lpstr>
      <vt:lpstr>presentation_level</vt:lpstr>
      <vt:lpstr>   Ondervoeding op de kaart </vt:lpstr>
      <vt:lpstr>ROD MH</vt:lpstr>
      <vt:lpstr>Doelen:</vt:lpstr>
      <vt:lpstr>Januari 2017: gezamenlijk project</vt:lpstr>
      <vt:lpstr>Aanleiding en centrale onderzoeksvraag</vt:lpstr>
      <vt:lpstr>Methode</vt:lpstr>
      <vt:lpstr>Uitkomsten</vt:lpstr>
      <vt:lpstr>Uitkomsten</vt:lpstr>
      <vt:lpstr>Uitkomsten</vt:lpstr>
      <vt:lpstr>Uitkomsten</vt:lpstr>
      <vt:lpstr>Vervolgstappen</vt:lpstr>
      <vt:lpstr>Vervolgstappen</vt:lpstr>
      <vt:lpstr> Twee Tafels</vt:lpstr>
      <vt:lpstr> Wanneer is het nu ondervoeding?</vt:lpstr>
      <vt:lpstr>Twee tafels</vt:lpstr>
      <vt:lpstr>Stand van zaken nu:</vt:lpstr>
      <vt:lpstr>Bedankt voor de aandacht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Ondervoeding op de kaart</dc:title>
  <dc:subject/>
  <dc:creator>Willy Verstegen</dc:creator>
  <cp:keywords/>
  <dc:description/>
  <cp:lastModifiedBy>Willy Verstegen</cp:lastModifiedBy>
  <cp:revision>17</cp:revision>
  <dcterms:created xsi:type="dcterms:W3CDTF">2019-06-13T12:02:52Z</dcterms:created>
  <dcterms:modified xsi:type="dcterms:W3CDTF">2019-06-26T11:21:42Z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TC060874521043</vt:lpwstr>
  </property>
</Properties>
</file>